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68" r:id="rId4"/>
  </p:sldMasterIdLst>
  <p:notesMasterIdLst>
    <p:notesMasterId r:id="rId21"/>
  </p:notesMasterIdLst>
  <p:sldIdLst>
    <p:sldId id="3825" r:id="rId5"/>
    <p:sldId id="3826" r:id="rId6"/>
    <p:sldId id="3827" r:id="rId7"/>
    <p:sldId id="3828" r:id="rId8"/>
    <p:sldId id="3791" r:id="rId9"/>
    <p:sldId id="3792" r:id="rId10"/>
    <p:sldId id="3839" r:id="rId11"/>
    <p:sldId id="3829" r:id="rId12"/>
    <p:sldId id="3838" r:id="rId13"/>
    <p:sldId id="3830" r:id="rId14"/>
    <p:sldId id="3835" r:id="rId15"/>
    <p:sldId id="3794" r:id="rId16"/>
    <p:sldId id="3832" r:id="rId17"/>
    <p:sldId id="3836" r:id="rId18"/>
    <p:sldId id="3837" r:id="rId19"/>
    <p:sldId id="383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C097F9"/>
    <a:srgbClr val="2BC3B4"/>
    <a:srgbClr val="4D91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6948CC-9D91-4E42-B969-E28D8837F3AF}" v="14" dt="2023-04-11T16:20:41.0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82" autoAdjust="0"/>
    <p:restoredTop sz="70990"/>
  </p:normalViewPr>
  <p:slideViewPr>
    <p:cSldViewPr snapToGrid="0">
      <p:cViewPr varScale="1">
        <p:scale>
          <a:sx n="108" d="100"/>
          <a:sy n="108" d="100"/>
        </p:scale>
        <p:origin x="208" y="184"/>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8/10/relationships/authors" Targe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4/18/23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1</a:t>
            </a:fld>
            <a:endParaRPr lang="en-US" dirty="0"/>
          </a:p>
        </p:txBody>
      </p:sp>
    </p:spTree>
    <p:extLst>
      <p:ext uri="{BB962C8B-B14F-4D97-AF65-F5344CB8AC3E}">
        <p14:creationId xmlns:p14="http://schemas.microsoft.com/office/powerpoint/2010/main" val="3961618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10</a:t>
            </a:fld>
            <a:endParaRPr lang="en-US" dirty="0"/>
          </a:p>
        </p:txBody>
      </p:sp>
    </p:spTree>
    <p:extLst>
      <p:ext uri="{BB962C8B-B14F-4D97-AF65-F5344CB8AC3E}">
        <p14:creationId xmlns:p14="http://schemas.microsoft.com/office/powerpoint/2010/main" val="2577382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11</a:t>
            </a:fld>
            <a:endParaRPr lang="en-US" dirty="0"/>
          </a:p>
        </p:txBody>
      </p:sp>
    </p:spTree>
    <p:extLst>
      <p:ext uri="{BB962C8B-B14F-4D97-AF65-F5344CB8AC3E}">
        <p14:creationId xmlns:p14="http://schemas.microsoft.com/office/powerpoint/2010/main" val="5333960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12</a:t>
            </a:fld>
            <a:endParaRPr lang="en-US" dirty="0"/>
          </a:p>
        </p:txBody>
      </p:sp>
    </p:spTree>
    <p:extLst>
      <p:ext uri="{BB962C8B-B14F-4D97-AF65-F5344CB8AC3E}">
        <p14:creationId xmlns:p14="http://schemas.microsoft.com/office/powerpoint/2010/main" val="22568694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13</a:t>
            </a:fld>
            <a:endParaRPr lang="en-US" dirty="0"/>
          </a:p>
        </p:txBody>
      </p:sp>
    </p:spTree>
    <p:extLst>
      <p:ext uri="{BB962C8B-B14F-4D97-AF65-F5344CB8AC3E}">
        <p14:creationId xmlns:p14="http://schemas.microsoft.com/office/powerpoint/2010/main" val="42136327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14</a:t>
            </a:fld>
            <a:endParaRPr lang="en-US" dirty="0"/>
          </a:p>
        </p:txBody>
      </p:sp>
    </p:spTree>
    <p:extLst>
      <p:ext uri="{BB962C8B-B14F-4D97-AF65-F5344CB8AC3E}">
        <p14:creationId xmlns:p14="http://schemas.microsoft.com/office/powerpoint/2010/main" val="23256221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15</a:t>
            </a:fld>
            <a:endParaRPr lang="en-US" dirty="0"/>
          </a:p>
        </p:txBody>
      </p:sp>
    </p:spTree>
    <p:extLst>
      <p:ext uri="{BB962C8B-B14F-4D97-AF65-F5344CB8AC3E}">
        <p14:creationId xmlns:p14="http://schemas.microsoft.com/office/powerpoint/2010/main" val="18130115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16</a:t>
            </a:fld>
            <a:endParaRPr lang="en-US" dirty="0"/>
          </a:p>
        </p:txBody>
      </p:sp>
    </p:spTree>
    <p:extLst>
      <p:ext uri="{BB962C8B-B14F-4D97-AF65-F5344CB8AC3E}">
        <p14:creationId xmlns:p14="http://schemas.microsoft.com/office/powerpoint/2010/main" val="1437421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2</a:t>
            </a:fld>
            <a:endParaRPr lang="en-US" dirty="0"/>
          </a:p>
        </p:txBody>
      </p:sp>
    </p:spTree>
    <p:extLst>
      <p:ext uri="{BB962C8B-B14F-4D97-AF65-F5344CB8AC3E}">
        <p14:creationId xmlns:p14="http://schemas.microsoft.com/office/powerpoint/2010/main" val="989867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3</a:t>
            </a:fld>
            <a:endParaRPr lang="en-US" dirty="0"/>
          </a:p>
        </p:txBody>
      </p:sp>
    </p:spTree>
    <p:extLst>
      <p:ext uri="{BB962C8B-B14F-4D97-AF65-F5344CB8AC3E}">
        <p14:creationId xmlns:p14="http://schemas.microsoft.com/office/powerpoint/2010/main" val="575277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4</a:t>
            </a:fld>
            <a:endParaRPr lang="en-US" dirty="0"/>
          </a:p>
        </p:txBody>
      </p:sp>
    </p:spTree>
    <p:extLst>
      <p:ext uri="{BB962C8B-B14F-4D97-AF65-F5344CB8AC3E}">
        <p14:creationId xmlns:p14="http://schemas.microsoft.com/office/powerpoint/2010/main" val="1899445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5</a:t>
            </a:fld>
            <a:endParaRPr lang="en-US" dirty="0"/>
          </a:p>
        </p:txBody>
      </p:sp>
    </p:spTree>
    <p:extLst>
      <p:ext uri="{BB962C8B-B14F-4D97-AF65-F5344CB8AC3E}">
        <p14:creationId xmlns:p14="http://schemas.microsoft.com/office/powerpoint/2010/main" val="2044564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6</a:t>
            </a:fld>
            <a:endParaRPr lang="en-US" dirty="0"/>
          </a:p>
        </p:txBody>
      </p:sp>
    </p:spTree>
    <p:extLst>
      <p:ext uri="{BB962C8B-B14F-4D97-AF65-F5344CB8AC3E}">
        <p14:creationId xmlns:p14="http://schemas.microsoft.com/office/powerpoint/2010/main" val="17424278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7</a:t>
            </a:fld>
            <a:endParaRPr lang="en-US" dirty="0"/>
          </a:p>
        </p:txBody>
      </p:sp>
    </p:spTree>
    <p:extLst>
      <p:ext uri="{BB962C8B-B14F-4D97-AF65-F5344CB8AC3E}">
        <p14:creationId xmlns:p14="http://schemas.microsoft.com/office/powerpoint/2010/main" val="2397321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Okay so let’s dive </a:t>
            </a:r>
            <a:r>
              <a:rPr lang="en-US" dirty="0" err="1"/>
              <a:t>intp</a:t>
            </a:r>
            <a:r>
              <a:rPr lang="en-US" dirty="0"/>
              <a:t> the EDA and results </a:t>
            </a:r>
          </a:p>
        </p:txBody>
      </p:sp>
      <p:sp>
        <p:nvSpPr>
          <p:cNvPr id="4" name="Slide Number Placeholder 3"/>
          <p:cNvSpPr>
            <a:spLocks noGrp="1"/>
          </p:cNvSpPr>
          <p:nvPr>
            <p:ph type="sldNum" sz="quarter" idx="5"/>
          </p:nvPr>
        </p:nvSpPr>
        <p:spPr/>
        <p:txBody>
          <a:bodyPr/>
          <a:lstStyle/>
          <a:p>
            <a:fld id="{D40C6A29-4676-420C-BBE3-ACC2B80F64D4}" type="slidenum">
              <a:rPr lang="en-US" smtClean="0"/>
              <a:t>8</a:t>
            </a:fld>
            <a:endParaRPr lang="en-US" dirty="0"/>
          </a:p>
        </p:txBody>
      </p:sp>
    </p:spTree>
    <p:extLst>
      <p:ext uri="{BB962C8B-B14F-4D97-AF65-F5344CB8AC3E}">
        <p14:creationId xmlns:p14="http://schemas.microsoft.com/office/powerpoint/2010/main" val="2180756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9</a:t>
            </a:fld>
            <a:endParaRPr lang="en-US" dirty="0"/>
          </a:p>
        </p:txBody>
      </p:sp>
    </p:spTree>
    <p:extLst>
      <p:ext uri="{BB962C8B-B14F-4D97-AF65-F5344CB8AC3E}">
        <p14:creationId xmlns:p14="http://schemas.microsoft.com/office/powerpoint/2010/main" val="105960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dirty="0"/>
              <a:t>Click to edit Master title style</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a:normAutofit fontScale="90000"/>
          </a:bodyPr>
          <a:lstStyle/>
          <a:p>
            <a:r>
              <a:rPr lang="en-CA" dirty="0"/>
              <a:t>DS8007 Project </a:t>
            </a:r>
            <a:br>
              <a:rPr lang="en-CA" dirty="0"/>
            </a:br>
            <a:r>
              <a:rPr lang="en-CA" dirty="0"/>
              <a:t>Fire Incidents in Toronto 2011-2018</a:t>
            </a:r>
            <a:endParaRPr lang="en-US"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a:lstStyle/>
          <a:p>
            <a:r>
              <a:rPr lang="en-US" dirty="0">
                <a:solidFill>
                  <a:srgbClr val="FFFFFF"/>
                </a:solidFill>
              </a:rPr>
              <a:t>Faiza Noor</a:t>
            </a:r>
          </a:p>
          <a:p>
            <a:endParaRPr lang="en-US"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a:lstStyle/>
          <a:p>
            <a:pPr lvl="0"/>
            <a:fld id="{D76B855D-E9CC-4FF8-AD85-6CDC7B89A0DE}" type="slidenum">
              <a:rPr lang="en-US" noProof="0" smtClean="0"/>
              <a:pPr lvl="0"/>
              <a:t>10</a:t>
            </a:fld>
            <a:endParaRPr lang="en-US" noProof="0" dirty="0"/>
          </a:p>
        </p:txBody>
      </p:sp>
      <p:pic>
        <p:nvPicPr>
          <p:cNvPr id="9" name="Picture 8">
            <a:extLst>
              <a:ext uri="{FF2B5EF4-FFF2-40B4-BE49-F238E27FC236}">
                <a16:creationId xmlns:a16="http://schemas.microsoft.com/office/drawing/2014/main" id="{C2E95A07-69B3-2DD3-9A5B-13DCC4CB88D7}"/>
              </a:ext>
            </a:extLst>
          </p:cNvPr>
          <p:cNvPicPr>
            <a:picLocks noChangeAspect="1"/>
          </p:cNvPicPr>
          <p:nvPr/>
        </p:nvPicPr>
        <p:blipFill>
          <a:blip r:embed="rId3"/>
          <a:stretch>
            <a:fillRect/>
          </a:stretch>
        </p:blipFill>
        <p:spPr>
          <a:xfrm>
            <a:off x="0" y="0"/>
            <a:ext cx="5965992" cy="3100552"/>
          </a:xfrm>
          <a:prstGeom prst="rect">
            <a:avLst/>
          </a:prstGeom>
        </p:spPr>
      </p:pic>
      <p:pic>
        <p:nvPicPr>
          <p:cNvPr id="10" name="Picture 9">
            <a:extLst>
              <a:ext uri="{FF2B5EF4-FFF2-40B4-BE49-F238E27FC236}">
                <a16:creationId xmlns:a16="http://schemas.microsoft.com/office/drawing/2014/main" id="{AA6E7FE6-C69D-A131-8865-D99084DD0834}"/>
              </a:ext>
            </a:extLst>
          </p:cNvPr>
          <p:cNvPicPr>
            <a:picLocks noChangeAspect="1"/>
          </p:cNvPicPr>
          <p:nvPr/>
        </p:nvPicPr>
        <p:blipFill>
          <a:blip r:embed="rId4"/>
          <a:stretch>
            <a:fillRect/>
          </a:stretch>
        </p:blipFill>
        <p:spPr>
          <a:xfrm>
            <a:off x="5751786" y="1915472"/>
            <a:ext cx="6187966" cy="4794089"/>
          </a:xfrm>
          <a:prstGeom prst="rect">
            <a:avLst/>
          </a:prstGeom>
        </p:spPr>
      </p:pic>
      <p:sp>
        <p:nvSpPr>
          <p:cNvPr id="11" name="TextBox 10">
            <a:extLst>
              <a:ext uri="{FF2B5EF4-FFF2-40B4-BE49-F238E27FC236}">
                <a16:creationId xmlns:a16="http://schemas.microsoft.com/office/drawing/2014/main" id="{DD160F6D-3711-16F1-3056-18F937DC7425}"/>
              </a:ext>
            </a:extLst>
          </p:cNvPr>
          <p:cNvSpPr txBox="1"/>
          <p:nvPr/>
        </p:nvSpPr>
        <p:spPr>
          <a:xfrm>
            <a:off x="1429406" y="4242659"/>
            <a:ext cx="2743200" cy="1477328"/>
          </a:xfrm>
          <a:prstGeom prst="rect">
            <a:avLst/>
          </a:prstGeom>
          <a:noFill/>
        </p:spPr>
        <p:txBody>
          <a:bodyPr wrap="square" rtlCol="0">
            <a:spAutoFit/>
          </a:bodyPr>
          <a:lstStyle/>
          <a:p>
            <a:r>
              <a:rPr lang="en-US" dirty="0"/>
              <a:t>Most fires originated in cooking area or kitchen. The common cause is leaving items unattended</a:t>
            </a:r>
          </a:p>
        </p:txBody>
      </p:sp>
      <p:sp>
        <p:nvSpPr>
          <p:cNvPr id="13" name="TextBox 12">
            <a:extLst>
              <a:ext uri="{FF2B5EF4-FFF2-40B4-BE49-F238E27FC236}">
                <a16:creationId xmlns:a16="http://schemas.microsoft.com/office/drawing/2014/main" id="{20FD4013-A562-2EC7-34A2-35E7812A644B}"/>
              </a:ext>
            </a:extLst>
          </p:cNvPr>
          <p:cNvSpPr txBox="1"/>
          <p:nvPr/>
        </p:nvSpPr>
        <p:spPr>
          <a:xfrm>
            <a:off x="7914290" y="501650"/>
            <a:ext cx="2511973" cy="1200329"/>
          </a:xfrm>
          <a:prstGeom prst="rect">
            <a:avLst/>
          </a:prstGeom>
          <a:noFill/>
        </p:spPr>
        <p:txBody>
          <a:bodyPr wrap="square" rtlCol="0">
            <a:spAutoFit/>
          </a:bodyPr>
          <a:lstStyle/>
          <a:p>
            <a:r>
              <a:rPr lang="en-US" dirty="0"/>
              <a:t>Leading cause for porch or balcony fires is improperly discarded items </a:t>
            </a:r>
          </a:p>
        </p:txBody>
      </p:sp>
    </p:spTree>
    <p:extLst>
      <p:ext uri="{BB962C8B-B14F-4D97-AF65-F5344CB8AC3E}">
        <p14:creationId xmlns:p14="http://schemas.microsoft.com/office/powerpoint/2010/main" val="17915356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lvl="0"/>
            <a:r>
              <a:rPr lang="en-US" noProof="0" dirty="0"/>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lvl="0"/>
            <a:fld id="{D76B855D-E9CC-4FF8-AD85-6CDC7B89A0DE}" type="slidenum">
              <a:rPr lang="en-US" noProof="0" smtClean="0"/>
              <a:pPr lvl="0"/>
              <a:t>11</a:t>
            </a:fld>
            <a:endParaRPr lang="en-US" noProof="0" dirty="0"/>
          </a:p>
        </p:txBody>
      </p:sp>
      <p:pic>
        <p:nvPicPr>
          <p:cNvPr id="10" name="Picture 9">
            <a:extLst>
              <a:ext uri="{FF2B5EF4-FFF2-40B4-BE49-F238E27FC236}">
                <a16:creationId xmlns:a16="http://schemas.microsoft.com/office/drawing/2014/main" id="{E5E40610-2B86-616E-5556-E8A8FB79EFDB}"/>
              </a:ext>
            </a:extLst>
          </p:cNvPr>
          <p:cNvPicPr>
            <a:picLocks noChangeAspect="1"/>
          </p:cNvPicPr>
          <p:nvPr/>
        </p:nvPicPr>
        <p:blipFill>
          <a:blip r:embed="rId3"/>
          <a:stretch>
            <a:fillRect/>
          </a:stretch>
        </p:blipFill>
        <p:spPr>
          <a:xfrm>
            <a:off x="73572" y="601748"/>
            <a:ext cx="5559973" cy="2741416"/>
          </a:xfrm>
          <a:prstGeom prst="rect">
            <a:avLst/>
          </a:prstGeom>
        </p:spPr>
      </p:pic>
      <p:pic>
        <p:nvPicPr>
          <p:cNvPr id="12" name="Picture 11">
            <a:extLst>
              <a:ext uri="{FF2B5EF4-FFF2-40B4-BE49-F238E27FC236}">
                <a16:creationId xmlns:a16="http://schemas.microsoft.com/office/drawing/2014/main" id="{78E05E54-3599-83A0-76C0-CA4E17BFACEA}"/>
              </a:ext>
            </a:extLst>
          </p:cNvPr>
          <p:cNvPicPr>
            <a:picLocks noChangeAspect="1"/>
          </p:cNvPicPr>
          <p:nvPr/>
        </p:nvPicPr>
        <p:blipFill>
          <a:blip r:embed="rId4"/>
          <a:stretch>
            <a:fillRect/>
          </a:stretch>
        </p:blipFill>
        <p:spPr>
          <a:xfrm>
            <a:off x="4005930" y="3410691"/>
            <a:ext cx="4353794" cy="3444900"/>
          </a:xfrm>
          <a:prstGeom prst="rect">
            <a:avLst/>
          </a:prstGeom>
        </p:spPr>
      </p:pic>
      <p:sp>
        <p:nvSpPr>
          <p:cNvPr id="13" name="TextBox 12">
            <a:extLst>
              <a:ext uri="{FF2B5EF4-FFF2-40B4-BE49-F238E27FC236}">
                <a16:creationId xmlns:a16="http://schemas.microsoft.com/office/drawing/2014/main" id="{483F86FD-5983-7483-DC20-4636D6A93F4A}"/>
              </a:ext>
            </a:extLst>
          </p:cNvPr>
          <p:cNvSpPr txBox="1"/>
          <p:nvPr/>
        </p:nvSpPr>
        <p:spPr>
          <a:xfrm>
            <a:off x="3920359" y="161002"/>
            <a:ext cx="4884992" cy="369332"/>
          </a:xfrm>
          <a:prstGeom prst="rect">
            <a:avLst/>
          </a:prstGeom>
          <a:noFill/>
        </p:spPr>
        <p:txBody>
          <a:bodyPr wrap="none" rtlCol="0">
            <a:spAutoFit/>
          </a:bodyPr>
          <a:lstStyle/>
          <a:p>
            <a:r>
              <a:rPr lang="en-US" dirty="0"/>
              <a:t>Diving Deeper into Cooking Area or Kitchen</a:t>
            </a:r>
          </a:p>
        </p:txBody>
      </p:sp>
      <p:pic>
        <p:nvPicPr>
          <p:cNvPr id="11" name="Picture 10">
            <a:extLst>
              <a:ext uri="{FF2B5EF4-FFF2-40B4-BE49-F238E27FC236}">
                <a16:creationId xmlns:a16="http://schemas.microsoft.com/office/drawing/2014/main" id="{D946D73B-AC30-0238-D461-0C9638813F72}"/>
              </a:ext>
            </a:extLst>
          </p:cNvPr>
          <p:cNvPicPr>
            <a:picLocks noChangeAspect="1"/>
          </p:cNvPicPr>
          <p:nvPr/>
        </p:nvPicPr>
        <p:blipFill>
          <a:blip r:embed="rId5"/>
          <a:stretch>
            <a:fillRect/>
          </a:stretch>
        </p:blipFill>
        <p:spPr>
          <a:xfrm>
            <a:off x="6780243" y="597860"/>
            <a:ext cx="5082685" cy="3595767"/>
          </a:xfrm>
          <a:prstGeom prst="rect">
            <a:avLst/>
          </a:prstGeom>
        </p:spPr>
      </p:pic>
      <p:sp>
        <p:nvSpPr>
          <p:cNvPr id="14" name="TextBox 13">
            <a:extLst>
              <a:ext uri="{FF2B5EF4-FFF2-40B4-BE49-F238E27FC236}">
                <a16:creationId xmlns:a16="http://schemas.microsoft.com/office/drawing/2014/main" id="{ABFAC6D2-BEBE-9445-F5B1-26AE37B8DF7D}"/>
              </a:ext>
            </a:extLst>
          </p:cNvPr>
          <p:cNvSpPr txBox="1"/>
          <p:nvPr/>
        </p:nvSpPr>
        <p:spPr>
          <a:xfrm>
            <a:off x="836247" y="3857295"/>
            <a:ext cx="2806262" cy="923330"/>
          </a:xfrm>
          <a:prstGeom prst="rect">
            <a:avLst/>
          </a:prstGeom>
          <a:noFill/>
        </p:spPr>
        <p:txBody>
          <a:bodyPr wrap="square" rtlCol="0">
            <a:spAutoFit/>
          </a:bodyPr>
          <a:lstStyle/>
          <a:p>
            <a:r>
              <a:rPr lang="en-US" dirty="0"/>
              <a:t>Cooking oil is the most common material first ignited in kitchen fires </a:t>
            </a:r>
          </a:p>
        </p:txBody>
      </p:sp>
      <p:sp>
        <p:nvSpPr>
          <p:cNvPr id="2" name="TextBox 1">
            <a:extLst>
              <a:ext uri="{FF2B5EF4-FFF2-40B4-BE49-F238E27FC236}">
                <a16:creationId xmlns:a16="http://schemas.microsoft.com/office/drawing/2014/main" id="{A6BFBAA8-ECB1-2B1C-272D-08D27BC70E2B}"/>
              </a:ext>
            </a:extLst>
          </p:cNvPr>
          <p:cNvSpPr txBox="1"/>
          <p:nvPr/>
        </p:nvSpPr>
        <p:spPr>
          <a:xfrm>
            <a:off x="9086567" y="4396243"/>
            <a:ext cx="2049517" cy="1754326"/>
          </a:xfrm>
          <a:prstGeom prst="rect">
            <a:avLst/>
          </a:prstGeom>
          <a:noFill/>
        </p:spPr>
        <p:txBody>
          <a:bodyPr wrap="square" rtlCol="0">
            <a:spAutoFit/>
          </a:bodyPr>
          <a:lstStyle/>
          <a:p>
            <a:r>
              <a:rPr lang="en-US" dirty="0"/>
              <a:t>More casualties are caused when fire is attempted to be extinguished by occupant </a:t>
            </a:r>
          </a:p>
        </p:txBody>
      </p:sp>
    </p:spTree>
    <p:extLst>
      <p:ext uri="{BB962C8B-B14F-4D97-AF65-F5344CB8AC3E}">
        <p14:creationId xmlns:p14="http://schemas.microsoft.com/office/powerpoint/2010/main" val="2152447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lvl="0"/>
            <a:fld id="{D76B855D-E9CC-4FF8-AD85-6CDC7B89A0DE}" type="slidenum">
              <a:rPr lang="en-US" noProof="0" smtClean="0"/>
              <a:pPr lvl="0"/>
              <a:t>12</a:t>
            </a:fld>
            <a:endParaRPr lang="en-US" noProof="0" dirty="0"/>
          </a:p>
        </p:txBody>
      </p:sp>
      <p:pic>
        <p:nvPicPr>
          <p:cNvPr id="17" name="Picture 16">
            <a:extLst>
              <a:ext uri="{FF2B5EF4-FFF2-40B4-BE49-F238E27FC236}">
                <a16:creationId xmlns:a16="http://schemas.microsoft.com/office/drawing/2014/main" id="{818C4B08-7FFD-7097-810F-E7EDF04BDCCC}"/>
              </a:ext>
            </a:extLst>
          </p:cNvPr>
          <p:cNvPicPr>
            <a:picLocks noChangeAspect="1"/>
          </p:cNvPicPr>
          <p:nvPr/>
        </p:nvPicPr>
        <p:blipFill>
          <a:blip r:embed="rId3"/>
          <a:stretch>
            <a:fillRect/>
          </a:stretch>
        </p:blipFill>
        <p:spPr>
          <a:xfrm>
            <a:off x="128752" y="0"/>
            <a:ext cx="5068204" cy="3774303"/>
          </a:xfrm>
          <a:prstGeom prst="rect">
            <a:avLst/>
          </a:prstGeom>
        </p:spPr>
      </p:pic>
      <p:pic>
        <p:nvPicPr>
          <p:cNvPr id="18" name="Picture 17">
            <a:extLst>
              <a:ext uri="{FF2B5EF4-FFF2-40B4-BE49-F238E27FC236}">
                <a16:creationId xmlns:a16="http://schemas.microsoft.com/office/drawing/2014/main" id="{916F03D9-846C-A90D-0424-C6C79E637A9F}"/>
              </a:ext>
            </a:extLst>
          </p:cNvPr>
          <p:cNvPicPr>
            <a:picLocks noChangeAspect="1"/>
          </p:cNvPicPr>
          <p:nvPr/>
        </p:nvPicPr>
        <p:blipFill>
          <a:blip r:embed="rId4"/>
          <a:stretch>
            <a:fillRect/>
          </a:stretch>
        </p:blipFill>
        <p:spPr>
          <a:xfrm>
            <a:off x="5488800" y="156951"/>
            <a:ext cx="6448324" cy="3617352"/>
          </a:xfrm>
          <a:prstGeom prst="rect">
            <a:avLst/>
          </a:prstGeom>
        </p:spPr>
      </p:pic>
      <p:pic>
        <p:nvPicPr>
          <p:cNvPr id="21" name="Picture 20">
            <a:extLst>
              <a:ext uri="{FF2B5EF4-FFF2-40B4-BE49-F238E27FC236}">
                <a16:creationId xmlns:a16="http://schemas.microsoft.com/office/drawing/2014/main" id="{255B980D-1B7D-FC80-0CA9-FFD1DB72AD8D}"/>
              </a:ext>
            </a:extLst>
          </p:cNvPr>
          <p:cNvPicPr>
            <a:picLocks noChangeAspect="1"/>
          </p:cNvPicPr>
          <p:nvPr/>
        </p:nvPicPr>
        <p:blipFill>
          <a:blip r:embed="rId5"/>
          <a:stretch>
            <a:fillRect/>
          </a:stretch>
        </p:blipFill>
        <p:spPr>
          <a:xfrm>
            <a:off x="3002476" y="3582045"/>
            <a:ext cx="7161027" cy="3275955"/>
          </a:xfrm>
          <a:prstGeom prst="rect">
            <a:avLst/>
          </a:prstGeom>
        </p:spPr>
      </p:pic>
      <p:sp>
        <p:nvSpPr>
          <p:cNvPr id="22" name="TextBox 21">
            <a:extLst>
              <a:ext uri="{FF2B5EF4-FFF2-40B4-BE49-F238E27FC236}">
                <a16:creationId xmlns:a16="http://schemas.microsoft.com/office/drawing/2014/main" id="{509FF343-5500-F48A-EB55-81D30E28CDC3}"/>
              </a:ext>
            </a:extLst>
          </p:cNvPr>
          <p:cNvSpPr txBox="1"/>
          <p:nvPr/>
        </p:nvSpPr>
        <p:spPr>
          <a:xfrm>
            <a:off x="10163503" y="4060257"/>
            <a:ext cx="2130792" cy="1477328"/>
          </a:xfrm>
          <a:prstGeom prst="rect">
            <a:avLst/>
          </a:prstGeom>
          <a:noFill/>
        </p:spPr>
        <p:txBody>
          <a:bodyPr wrap="square" rtlCol="0">
            <a:spAutoFit/>
          </a:bodyPr>
          <a:lstStyle/>
          <a:p>
            <a:r>
              <a:rPr lang="en-US" dirty="0"/>
              <a:t>Multi-Unit Dwellings seem to be most dangerous property types </a:t>
            </a:r>
          </a:p>
        </p:txBody>
      </p:sp>
      <p:sp>
        <p:nvSpPr>
          <p:cNvPr id="23" name="TextBox 22">
            <a:extLst>
              <a:ext uri="{FF2B5EF4-FFF2-40B4-BE49-F238E27FC236}">
                <a16:creationId xmlns:a16="http://schemas.microsoft.com/office/drawing/2014/main" id="{C4C17138-BEFB-377F-EFB9-64B2610A3944}"/>
              </a:ext>
            </a:extLst>
          </p:cNvPr>
          <p:cNvSpPr txBox="1"/>
          <p:nvPr/>
        </p:nvSpPr>
        <p:spPr>
          <a:xfrm>
            <a:off x="309263" y="5145666"/>
            <a:ext cx="2519855" cy="1477328"/>
          </a:xfrm>
          <a:prstGeom prst="rect">
            <a:avLst/>
          </a:prstGeom>
          <a:noFill/>
        </p:spPr>
        <p:txBody>
          <a:bodyPr wrap="square" rtlCol="0">
            <a:spAutoFit/>
          </a:bodyPr>
          <a:lstStyle/>
          <a:p>
            <a:pPr algn="l"/>
            <a:r>
              <a:rPr lang="en-CA" b="0" i="0" dirty="0">
                <a:solidFill>
                  <a:srgbClr val="000000"/>
                </a:solidFill>
                <a:effectLst/>
                <a:latin typeface="Inter"/>
              </a:rPr>
              <a:t>The most common causes in fire casualties is inattentiveness and improper handling of ignition sources</a:t>
            </a:r>
          </a:p>
        </p:txBody>
      </p:sp>
      <p:sp>
        <p:nvSpPr>
          <p:cNvPr id="24" name="TextBox 23">
            <a:extLst>
              <a:ext uri="{FF2B5EF4-FFF2-40B4-BE49-F238E27FC236}">
                <a16:creationId xmlns:a16="http://schemas.microsoft.com/office/drawing/2014/main" id="{4AD198EA-CD98-D90F-CFFD-4AAE29A4DA4E}"/>
              </a:ext>
            </a:extLst>
          </p:cNvPr>
          <p:cNvSpPr txBox="1"/>
          <p:nvPr/>
        </p:nvSpPr>
        <p:spPr>
          <a:xfrm>
            <a:off x="515007" y="3668338"/>
            <a:ext cx="1881352" cy="1200329"/>
          </a:xfrm>
          <a:prstGeom prst="rect">
            <a:avLst/>
          </a:prstGeom>
          <a:noFill/>
        </p:spPr>
        <p:txBody>
          <a:bodyPr wrap="square" rtlCol="0">
            <a:spAutoFit/>
          </a:bodyPr>
          <a:lstStyle/>
          <a:p>
            <a:r>
              <a:rPr lang="en-US" sz="1200" dirty="0"/>
              <a:t>Mattress/Pillow is the most common material first ignited in bedroom fire, which causes more casualties than other items in the bedroom </a:t>
            </a:r>
          </a:p>
        </p:txBody>
      </p:sp>
    </p:spTree>
    <p:extLst>
      <p:ext uri="{BB962C8B-B14F-4D97-AF65-F5344CB8AC3E}">
        <p14:creationId xmlns:p14="http://schemas.microsoft.com/office/powerpoint/2010/main" val="18139107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26" name="Picture 25">
            <a:extLst>
              <a:ext uri="{FF2B5EF4-FFF2-40B4-BE49-F238E27FC236}">
                <a16:creationId xmlns:a16="http://schemas.microsoft.com/office/drawing/2014/main" id="{D0835BFE-3632-AF99-F150-962E6F1D4C0D}"/>
              </a:ext>
            </a:extLst>
          </p:cNvPr>
          <p:cNvPicPr>
            <a:picLocks noChangeAspect="1"/>
          </p:cNvPicPr>
          <p:nvPr/>
        </p:nvPicPr>
        <p:blipFill>
          <a:blip r:embed="rId3"/>
          <a:stretch>
            <a:fillRect/>
          </a:stretch>
        </p:blipFill>
        <p:spPr>
          <a:xfrm>
            <a:off x="0" y="200978"/>
            <a:ext cx="6973748" cy="3228022"/>
          </a:xfrm>
          <a:prstGeom prst="rect">
            <a:avLst/>
          </a:prstGeom>
        </p:spPr>
      </p:pic>
      <p:pic>
        <p:nvPicPr>
          <p:cNvPr id="25" name="Picture 24">
            <a:extLst>
              <a:ext uri="{FF2B5EF4-FFF2-40B4-BE49-F238E27FC236}">
                <a16:creationId xmlns:a16="http://schemas.microsoft.com/office/drawing/2014/main" id="{F0161F5F-FE88-EBC5-FB06-E9FD6130C99C}"/>
              </a:ext>
            </a:extLst>
          </p:cNvPr>
          <p:cNvPicPr>
            <a:picLocks noChangeAspect="1"/>
          </p:cNvPicPr>
          <p:nvPr/>
        </p:nvPicPr>
        <p:blipFill>
          <a:blip r:embed="rId4"/>
          <a:stretch>
            <a:fillRect/>
          </a:stretch>
        </p:blipFill>
        <p:spPr>
          <a:xfrm>
            <a:off x="6746570" y="2601532"/>
            <a:ext cx="5360105" cy="4055490"/>
          </a:xfrm>
          <a:prstGeom prst="rect">
            <a:avLst/>
          </a:prstGeom>
        </p:spPr>
      </p:pic>
      <p:sp>
        <p:nvSpPr>
          <p:cNvPr id="27" name="TextBox 26">
            <a:extLst>
              <a:ext uri="{FF2B5EF4-FFF2-40B4-BE49-F238E27FC236}">
                <a16:creationId xmlns:a16="http://schemas.microsoft.com/office/drawing/2014/main" id="{23098490-9606-E0C1-EE9F-11D87058AB9E}"/>
              </a:ext>
            </a:extLst>
          </p:cNvPr>
          <p:cNvSpPr txBox="1"/>
          <p:nvPr/>
        </p:nvSpPr>
        <p:spPr>
          <a:xfrm>
            <a:off x="7712577" y="1048597"/>
            <a:ext cx="3655268" cy="646331"/>
          </a:xfrm>
          <a:prstGeom prst="rect">
            <a:avLst/>
          </a:prstGeom>
          <a:noFill/>
        </p:spPr>
        <p:txBody>
          <a:bodyPr wrap="square" rtlCol="0">
            <a:spAutoFit/>
          </a:bodyPr>
          <a:lstStyle/>
          <a:p>
            <a:r>
              <a:rPr lang="en-US" dirty="0"/>
              <a:t>Plastic both spreads the most, and most costly</a:t>
            </a:r>
          </a:p>
        </p:txBody>
      </p:sp>
      <p:sp>
        <p:nvSpPr>
          <p:cNvPr id="28" name="TextBox 27">
            <a:extLst>
              <a:ext uri="{FF2B5EF4-FFF2-40B4-BE49-F238E27FC236}">
                <a16:creationId xmlns:a16="http://schemas.microsoft.com/office/drawing/2014/main" id="{EC7DE1E3-BFDB-2695-C74D-80B3AA677779}"/>
              </a:ext>
            </a:extLst>
          </p:cNvPr>
          <p:cNvSpPr txBox="1"/>
          <p:nvPr/>
        </p:nvSpPr>
        <p:spPr>
          <a:xfrm>
            <a:off x="1298621" y="4167612"/>
            <a:ext cx="3655268" cy="923330"/>
          </a:xfrm>
          <a:prstGeom prst="rect">
            <a:avLst/>
          </a:prstGeom>
          <a:noFill/>
        </p:spPr>
        <p:txBody>
          <a:bodyPr wrap="square" rtlCol="0">
            <a:spAutoFit/>
          </a:bodyPr>
          <a:lstStyle/>
          <a:p>
            <a:r>
              <a:rPr lang="en-US" dirty="0"/>
              <a:t>Fire in residential and business areas have seen more casualties and highest dollar loss </a:t>
            </a:r>
          </a:p>
        </p:txBody>
      </p:sp>
    </p:spTree>
    <p:extLst>
      <p:ext uri="{BB962C8B-B14F-4D97-AF65-F5344CB8AC3E}">
        <p14:creationId xmlns:p14="http://schemas.microsoft.com/office/powerpoint/2010/main" val="543995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11DB9B8B-201E-FFAF-11B2-C7573A14DA43}"/>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14</a:t>
            </a:fld>
            <a:endParaRPr lang="en-US" dirty="0">
              <a:solidFill>
                <a:prstClr val="black">
                  <a:tint val="75000"/>
                </a:prstClr>
              </a:solidFill>
            </a:endParaRPr>
          </a:p>
        </p:txBody>
      </p:sp>
      <p:pic>
        <p:nvPicPr>
          <p:cNvPr id="11" name="Picture 10">
            <a:extLst>
              <a:ext uri="{FF2B5EF4-FFF2-40B4-BE49-F238E27FC236}">
                <a16:creationId xmlns:a16="http://schemas.microsoft.com/office/drawing/2014/main" id="{0A0527D7-FEE3-88F1-E50C-235A9AA5CC87}"/>
              </a:ext>
            </a:extLst>
          </p:cNvPr>
          <p:cNvPicPr>
            <a:picLocks noChangeAspect="1"/>
          </p:cNvPicPr>
          <p:nvPr/>
        </p:nvPicPr>
        <p:blipFill>
          <a:blip r:embed="rId3"/>
          <a:stretch>
            <a:fillRect/>
          </a:stretch>
        </p:blipFill>
        <p:spPr>
          <a:xfrm>
            <a:off x="283335" y="145428"/>
            <a:ext cx="5307169" cy="3283572"/>
          </a:xfrm>
          <a:prstGeom prst="rect">
            <a:avLst/>
          </a:prstGeom>
        </p:spPr>
      </p:pic>
      <p:pic>
        <p:nvPicPr>
          <p:cNvPr id="12" name="Picture 11">
            <a:extLst>
              <a:ext uri="{FF2B5EF4-FFF2-40B4-BE49-F238E27FC236}">
                <a16:creationId xmlns:a16="http://schemas.microsoft.com/office/drawing/2014/main" id="{60046585-574B-B6E8-45DF-64994FE63305}"/>
              </a:ext>
            </a:extLst>
          </p:cNvPr>
          <p:cNvPicPr>
            <a:picLocks noChangeAspect="1"/>
          </p:cNvPicPr>
          <p:nvPr/>
        </p:nvPicPr>
        <p:blipFill>
          <a:blip r:embed="rId4"/>
          <a:stretch>
            <a:fillRect/>
          </a:stretch>
        </p:blipFill>
        <p:spPr>
          <a:xfrm>
            <a:off x="5773360" y="165680"/>
            <a:ext cx="6135305" cy="4698921"/>
          </a:xfrm>
          <a:prstGeom prst="rect">
            <a:avLst/>
          </a:prstGeom>
        </p:spPr>
      </p:pic>
      <p:sp>
        <p:nvSpPr>
          <p:cNvPr id="13" name="TextBox 12">
            <a:extLst>
              <a:ext uri="{FF2B5EF4-FFF2-40B4-BE49-F238E27FC236}">
                <a16:creationId xmlns:a16="http://schemas.microsoft.com/office/drawing/2014/main" id="{5503959B-C9E9-8776-907F-04FC20C01866}"/>
              </a:ext>
            </a:extLst>
          </p:cNvPr>
          <p:cNvSpPr txBox="1"/>
          <p:nvPr/>
        </p:nvSpPr>
        <p:spPr>
          <a:xfrm>
            <a:off x="1197735" y="3593205"/>
            <a:ext cx="3078051" cy="923330"/>
          </a:xfrm>
          <a:prstGeom prst="rect">
            <a:avLst/>
          </a:prstGeom>
          <a:noFill/>
        </p:spPr>
        <p:txBody>
          <a:bodyPr wrap="square" rtlCol="0">
            <a:spAutoFit/>
          </a:bodyPr>
          <a:lstStyle/>
          <a:p>
            <a:r>
              <a:rPr lang="en-US" dirty="0"/>
              <a:t>Fire alarm presence seem to have low impact on casualties </a:t>
            </a:r>
          </a:p>
        </p:txBody>
      </p:sp>
      <p:sp>
        <p:nvSpPr>
          <p:cNvPr id="14" name="TextBox 13">
            <a:extLst>
              <a:ext uri="{FF2B5EF4-FFF2-40B4-BE49-F238E27FC236}">
                <a16:creationId xmlns:a16="http://schemas.microsoft.com/office/drawing/2014/main" id="{80B25BE7-33D9-68F3-C8F0-DA3F50BB54C9}"/>
              </a:ext>
            </a:extLst>
          </p:cNvPr>
          <p:cNvSpPr txBox="1"/>
          <p:nvPr/>
        </p:nvSpPr>
        <p:spPr>
          <a:xfrm>
            <a:off x="5847343" y="5211737"/>
            <a:ext cx="4890121" cy="1200329"/>
          </a:xfrm>
          <a:prstGeom prst="rect">
            <a:avLst/>
          </a:prstGeom>
          <a:noFill/>
        </p:spPr>
        <p:txBody>
          <a:bodyPr wrap="none" rtlCol="0">
            <a:spAutoFit/>
          </a:bodyPr>
          <a:lstStyle/>
          <a:p>
            <a:r>
              <a:rPr lang="en-US" dirty="0"/>
              <a:t>Common materials that cause to fire spread: </a:t>
            </a:r>
            <a:br>
              <a:rPr lang="en-US" dirty="0"/>
            </a:br>
            <a:r>
              <a:rPr lang="en-US" dirty="0"/>
              <a:t>Cooking Oil</a:t>
            </a:r>
          </a:p>
          <a:p>
            <a:r>
              <a:rPr lang="en-US" dirty="0"/>
              <a:t>Interior Wall</a:t>
            </a:r>
          </a:p>
          <a:p>
            <a:r>
              <a:rPr lang="en-US" dirty="0"/>
              <a:t>Wood   </a:t>
            </a:r>
          </a:p>
        </p:txBody>
      </p:sp>
    </p:spTree>
    <p:extLst>
      <p:ext uri="{BB962C8B-B14F-4D97-AF65-F5344CB8AC3E}">
        <p14:creationId xmlns:p14="http://schemas.microsoft.com/office/powerpoint/2010/main" val="2122512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51C63DD-E0CD-D8B5-501F-21EC997755AF}"/>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CA37BFAD-1138-0330-E9CA-CBDDD9B7CDFB}"/>
              </a:ext>
            </a:extLst>
          </p:cNvPr>
          <p:cNvSpPr>
            <a:spLocks noGrp="1"/>
          </p:cNvSpPr>
          <p:nvPr>
            <p:ph sz="quarter" idx="4"/>
          </p:nvPr>
        </p:nvSpPr>
        <p:spPr/>
        <p:txBody>
          <a:bodyPr/>
          <a:lstStyle/>
          <a:p>
            <a:endParaRPr lang="en-US"/>
          </a:p>
        </p:txBody>
      </p:sp>
      <p:sp>
        <p:nvSpPr>
          <p:cNvPr id="8" name="Slide Number Placeholder 7">
            <a:extLst>
              <a:ext uri="{FF2B5EF4-FFF2-40B4-BE49-F238E27FC236}">
                <a16:creationId xmlns:a16="http://schemas.microsoft.com/office/drawing/2014/main" id="{3D496416-C95B-DCED-BC16-50B0EE6735BF}"/>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15</a:t>
            </a:fld>
            <a:endParaRPr lang="en-US" dirty="0">
              <a:solidFill>
                <a:prstClr val="black">
                  <a:tint val="75000"/>
                </a:prstClr>
              </a:solidFill>
            </a:endParaRPr>
          </a:p>
        </p:txBody>
      </p:sp>
      <p:pic>
        <p:nvPicPr>
          <p:cNvPr id="11" name="Picture 10">
            <a:extLst>
              <a:ext uri="{FF2B5EF4-FFF2-40B4-BE49-F238E27FC236}">
                <a16:creationId xmlns:a16="http://schemas.microsoft.com/office/drawing/2014/main" id="{8FF14453-B87D-D841-B4FC-7395483DFC5A}"/>
              </a:ext>
            </a:extLst>
          </p:cNvPr>
          <p:cNvPicPr>
            <a:picLocks noChangeAspect="1"/>
          </p:cNvPicPr>
          <p:nvPr/>
        </p:nvPicPr>
        <p:blipFill>
          <a:blip r:embed="rId3"/>
          <a:stretch>
            <a:fillRect/>
          </a:stretch>
        </p:blipFill>
        <p:spPr>
          <a:xfrm>
            <a:off x="1810555" y="369131"/>
            <a:ext cx="7772400" cy="5987219"/>
          </a:xfrm>
          <a:prstGeom prst="rect">
            <a:avLst/>
          </a:prstGeom>
        </p:spPr>
      </p:pic>
    </p:spTree>
    <p:extLst>
      <p:ext uri="{BB962C8B-B14F-4D97-AF65-F5344CB8AC3E}">
        <p14:creationId xmlns:p14="http://schemas.microsoft.com/office/powerpoint/2010/main" val="2904274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16</a:t>
            </a:fld>
            <a:endParaRPr lang="en-US" noProof="0" dirty="0"/>
          </a:p>
        </p:txBody>
      </p:sp>
      <p:sp>
        <p:nvSpPr>
          <p:cNvPr id="8" name="TextBox 7">
            <a:extLst>
              <a:ext uri="{FF2B5EF4-FFF2-40B4-BE49-F238E27FC236}">
                <a16:creationId xmlns:a16="http://schemas.microsoft.com/office/drawing/2014/main" id="{AA295014-BDE8-A3C0-0008-110D6A7C2851}"/>
              </a:ext>
            </a:extLst>
          </p:cNvPr>
          <p:cNvSpPr txBox="1"/>
          <p:nvPr/>
        </p:nvSpPr>
        <p:spPr>
          <a:xfrm>
            <a:off x="7565138" y="2915037"/>
            <a:ext cx="2811988" cy="707886"/>
          </a:xfrm>
          <a:prstGeom prst="rect">
            <a:avLst/>
          </a:prstGeom>
          <a:noFill/>
        </p:spPr>
        <p:txBody>
          <a:bodyPr wrap="none" rtlCol="0">
            <a:spAutoFit/>
          </a:bodyPr>
          <a:lstStyle/>
          <a:p>
            <a:r>
              <a:rPr lang="en-US" sz="4000" dirty="0"/>
              <a:t>Questions?</a:t>
            </a:r>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a:xfrm>
            <a:off x="5788152" y="1527048"/>
            <a:ext cx="5352814" cy="3931920"/>
          </a:xfrm>
        </p:spPr>
        <p:txBody>
          <a:bodyPr/>
          <a:lstStyle/>
          <a:p>
            <a:r>
              <a:rPr lang="en-US" dirty="0">
                <a:solidFill>
                  <a:srgbClr val="4D91F0"/>
                </a:solidFill>
              </a:rPr>
              <a:t>Introduction</a:t>
            </a:r>
          </a:p>
          <a:p>
            <a:r>
              <a:rPr lang="en-US" dirty="0">
                <a:solidFill>
                  <a:srgbClr val="C097F9"/>
                </a:solidFill>
              </a:rPr>
              <a:t>Data Description</a:t>
            </a:r>
          </a:p>
          <a:p>
            <a:r>
              <a:rPr lang="en-US" dirty="0">
                <a:solidFill>
                  <a:srgbClr val="92D050"/>
                </a:solidFill>
              </a:rPr>
              <a:t>Research Questions</a:t>
            </a:r>
          </a:p>
          <a:p>
            <a:r>
              <a:rPr lang="en-US" dirty="0">
                <a:solidFill>
                  <a:srgbClr val="2BC3B4"/>
                </a:solidFill>
              </a:rPr>
              <a:t>EDA and Result </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lvl="0"/>
            <a:fld id="{D76B855D-E9CC-4FF8-AD85-6CDC7B89A0DE}" type="slidenum">
              <a:rPr lang="en-US" noProof="0" smtClean="0"/>
              <a:pPr lvl="0"/>
              <a:t>2</a:t>
            </a:fld>
            <a:endParaRPr lang="en-US" noProof="0" dirty="0"/>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a:normAutofit/>
          </a:bodyPr>
          <a:lstStyle/>
          <a:p>
            <a:r>
              <a:rPr lang="en-US" dirty="0"/>
              <a:t>My presentation will be highlighting insights on Toronto fire incidents. Exploring visualizations of the data can help us better gather multi-factor determinants of common fire issues, correlations between casualties from fire and other factors, and impacts such as the kind damage and costs that arise from them</a:t>
            </a:r>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3"/>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4"/>
          <a:srcRect/>
          <a:stretch/>
        </p:blipFill>
        <p:spPr/>
      </p:pic>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lvl="0"/>
            <a:fld id="{D76B855D-E9CC-4FF8-AD85-6CDC7B89A0DE}" type="slidenum">
              <a:rPr lang="en-US" noProof="0" smtClean="0"/>
              <a:pPr lvl="0"/>
              <a:t>3</a:t>
            </a:fld>
            <a:endParaRPr lang="en-US" noProof="0" dirty="0"/>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normAutofit fontScale="90000"/>
          </a:bodyPr>
          <a:lstStyle/>
          <a:p>
            <a:r>
              <a:rPr lang="en-US" dirty="0">
                <a:solidFill>
                  <a:srgbClr val="FFFFFF"/>
                </a:solidFill>
              </a:rPr>
              <a:t>Data Description and Pre-Processing</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endParaRPr lang="en-US" dirty="0">
              <a:solidFill>
                <a:srgbClr val="FFFFFF"/>
              </a:solidFill>
            </a:endParaRPr>
          </a:p>
          <a:p>
            <a:endParaRPr lang="en-US" dirty="0"/>
          </a:p>
        </p:txBody>
      </p:sp>
    </p:spTree>
    <p:extLst>
      <p:ext uri="{BB962C8B-B14F-4D97-AF65-F5344CB8AC3E}">
        <p14:creationId xmlns:p14="http://schemas.microsoft.com/office/powerpoint/2010/main" val="428359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lvl="0"/>
            <a:fld id="{D76B855D-E9CC-4FF8-AD85-6CDC7B89A0DE}" type="slidenum">
              <a:rPr lang="en-US" noProof="0" smtClean="0"/>
              <a:pPr lvl="0"/>
              <a:t>5</a:t>
            </a:fld>
            <a:endParaRPr lang="en-US" noProof="0" dirty="0"/>
          </a:p>
        </p:txBody>
      </p:sp>
      <p:sp>
        <p:nvSpPr>
          <p:cNvPr id="8" name="TextBox 7">
            <a:extLst>
              <a:ext uri="{FF2B5EF4-FFF2-40B4-BE49-F238E27FC236}">
                <a16:creationId xmlns:a16="http://schemas.microsoft.com/office/drawing/2014/main" id="{2DBB0BE6-6105-B62D-5654-45E7E1161FBD}"/>
              </a:ext>
            </a:extLst>
          </p:cNvPr>
          <p:cNvSpPr txBox="1"/>
          <p:nvPr/>
        </p:nvSpPr>
        <p:spPr>
          <a:xfrm>
            <a:off x="1284890" y="2291595"/>
            <a:ext cx="6096000" cy="4247317"/>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algn="l"/>
            <a:r>
              <a:rPr lang="en-CA" sz="1000" i="0" dirty="0" err="1">
                <a:ln w="0"/>
                <a:effectLst>
                  <a:outerShdw blurRad="38100" dist="19050" dir="2700000" algn="tl" rotWithShape="0">
                    <a:schemeClr val="dk1">
                      <a:alpha val="40000"/>
                    </a:schemeClr>
                  </a:outerShdw>
                </a:effectLst>
                <a:latin typeface="Helvetica Neue" panose="02000503000000020004" pitchFamily="2" charset="0"/>
              </a:rPr>
              <a:t>Area_of_Origin</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Business_Impact</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Civilian_Casualties</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(Continuous)</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Count_of_Persons_Rescued</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(Continuous)</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Estimated_Dollar_Loss</a:t>
            </a:r>
            <a:r>
              <a:rPr lang="en-CA" sz="1000" i="0" dirty="0">
                <a:ln w="0"/>
                <a:effectLst>
                  <a:outerShdw blurRad="38100" dist="19050" dir="2700000" algn="tl" rotWithShape="0">
                    <a:schemeClr val="dk1">
                      <a:alpha val="40000"/>
                    </a:schemeClr>
                  </a:outerShdw>
                </a:effectLst>
                <a:latin typeface="Helvetica Neue" panose="02000503000000020004" pitchFamily="2" charset="0"/>
              </a:rPr>
              <a:t> - - Numeric (Continuous)</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Estimated_Number_Of_Persons_Displaced</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(Continuous)</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Ext_agent_app_or_defer_time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(Timestamp)</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Extent_Of_Fire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Fire_Alarm_System_Impact_on_Evacuation</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Fire_Alarm_System_Operation</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Fire_Alarm_System_Presence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Fire_Under_Control_Time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(Timestamp)</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Ignition_Source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Incident_Station_Area</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(Discrete)</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Incident_Ward</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(Discrete)</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Last_TFS_Unit_Clear_Time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(Timestamp)</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a:ln w="0"/>
                <a:effectLst>
                  <a:outerShdw blurRad="38100" dist="19050" dir="2700000" algn="tl" rotWithShape="0">
                    <a:schemeClr val="dk1">
                      <a:alpha val="40000"/>
                    </a:schemeClr>
                  </a:outerShdw>
                </a:effectLst>
                <a:latin typeface="Helvetica Neue" panose="02000503000000020004" pitchFamily="2" charset="0"/>
              </a:rPr>
              <a:t>Latitude - Numeric (Location Coordinates)</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a:ln w="0"/>
                <a:effectLst>
                  <a:outerShdw blurRad="38100" dist="19050" dir="2700000" algn="tl" rotWithShape="0">
                    <a:schemeClr val="dk1">
                      <a:alpha val="40000"/>
                    </a:schemeClr>
                  </a:outerShdw>
                </a:effectLst>
                <a:latin typeface="Helvetica Neue" panose="02000503000000020004" pitchFamily="2" charset="0"/>
              </a:rPr>
              <a:t>Longitude - Numeric (Location Coordinate)</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Material_First_Ignited</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Method_Of_Fire_Control</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Possible_Cause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Property_Use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Smoke_Alarm_at_Fire_Origin_Alarm_Failure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Smoke_Alarm_at_Fire_Origin_Alarm_Type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Status_of_Fire_On_Arrival</a:t>
            </a:r>
            <a:r>
              <a:rPr lang="en-CA" sz="1000" i="0" dirty="0">
                <a:ln w="0"/>
                <a:effectLst>
                  <a:outerShdw blurRad="38100" dist="19050" dir="2700000" algn="tl" rotWithShape="0">
                    <a:schemeClr val="dk1">
                      <a:alpha val="40000"/>
                    </a:schemeClr>
                  </a:outerShdw>
                </a:effectLst>
                <a:latin typeface="Helvetica Neue" panose="02000503000000020004" pitchFamily="2" charset="0"/>
              </a:rPr>
              <a:t> - Categorical - Categorical</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TFS_Alarm_Time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(Timestamp)</a:t>
            </a:r>
            <a:br>
              <a:rPr lang="en-CA" sz="1000" i="0" dirty="0">
                <a:ln w="0"/>
                <a:effectLst>
                  <a:outerShdw blurRad="38100" dist="19050" dir="2700000" algn="tl" rotWithShape="0">
                    <a:schemeClr val="dk1">
                      <a:alpha val="40000"/>
                    </a:schemeClr>
                  </a:outerShdw>
                </a:effectLst>
                <a:latin typeface="Helvetica Neue" panose="02000503000000020004" pitchFamily="2" charset="0"/>
              </a:rPr>
            </a:br>
            <a:r>
              <a:rPr lang="en-CA" sz="1000" i="0" dirty="0" err="1">
                <a:ln w="0"/>
                <a:effectLst>
                  <a:outerShdw blurRad="38100" dist="19050" dir="2700000" algn="tl" rotWithShape="0">
                    <a:schemeClr val="dk1">
                      <a:alpha val="40000"/>
                    </a:schemeClr>
                  </a:outerShdw>
                </a:effectLst>
                <a:latin typeface="Helvetica Neue" panose="02000503000000020004" pitchFamily="2" charset="0"/>
              </a:rPr>
              <a:t>TFS_Arrival_Time</a:t>
            </a:r>
            <a:r>
              <a:rPr lang="en-CA" sz="1000" i="0" dirty="0">
                <a:ln w="0"/>
                <a:effectLst>
                  <a:outerShdw blurRad="38100" dist="19050" dir="2700000" algn="tl" rotWithShape="0">
                    <a:schemeClr val="dk1">
                      <a:alpha val="40000"/>
                    </a:schemeClr>
                  </a:outerShdw>
                </a:effectLst>
                <a:latin typeface="Helvetica Neue" panose="02000503000000020004" pitchFamily="2" charset="0"/>
              </a:rPr>
              <a:t> - Numeric (Timestamp)</a:t>
            </a:r>
          </a:p>
        </p:txBody>
      </p:sp>
      <p:sp>
        <p:nvSpPr>
          <p:cNvPr id="10" name="TextBox 9">
            <a:extLst>
              <a:ext uri="{FF2B5EF4-FFF2-40B4-BE49-F238E27FC236}">
                <a16:creationId xmlns:a16="http://schemas.microsoft.com/office/drawing/2014/main" id="{36449FA9-7053-FC7D-0F80-4875880F6847}"/>
              </a:ext>
            </a:extLst>
          </p:cNvPr>
          <p:cNvSpPr txBox="1"/>
          <p:nvPr/>
        </p:nvSpPr>
        <p:spPr>
          <a:xfrm>
            <a:off x="6274676" y="2551837"/>
            <a:ext cx="5079124" cy="1754326"/>
          </a:xfrm>
          <a:prstGeom prst="rect">
            <a:avLst/>
          </a:prstGeom>
          <a:solidFill>
            <a:schemeClr val="bg1"/>
          </a:solidFill>
          <a:ln>
            <a:solidFill>
              <a:srgbClr val="00B0F0"/>
            </a:solidFill>
          </a:ln>
        </p:spPr>
        <p:txBody>
          <a:bodyPr wrap="square">
            <a:spAutoFit/>
          </a:bodyPr>
          <a:lstStyle/>
          <a:p>
            <a:pPr algn="l"/>
            <a:r>
              <a:rPr lang="en-CA" i="0" dirty="0">
                <a:ln w="0"/>
                <a:solidFill>
                  <a:schemeClr val="accent1"/>
                </a:solidFill>
                <a:effectLst>
                  <a:outerShdw blurRad="38100" dist="25400" dir="5400000" algn="ctr" rotWithShape="0">
                    <a:srgbClr val="6E747A">
                      <a:alpha val="43000"/>
                    </a:srgbClr>
                  </a:outerShdw>
                </a:effectLst>
                <a:latin typeface="Helvetica Neue" panose="02000503000000020004" pitchFamily="2" charset="0"/>
              </a:rPr>
              <a:t>The "Toronto Fire Incident" dataset from Kaggle consists of 27 columns, over 11,000 rows, highlighting the specifications of each fire incident that occurred and was attended to by the Toronto fire departments from the years 2011-2018</a:t>
            </a:r>
          </a:p>
        </p:txBody>
      </p:sp>
      <p:pic>
        <p:nvPicPr>
          <p:cNvPr id="12" name="Picture 11">
            <a:extLst>
              <a:ext uri="{FF2B5EF4-FFF2-40B4-BE49-F238E27FC236}">
                <a16:creationId xmlns:a16="http://schemas.microsoft.com/office/drawing/2014/main" id="{790952C3-5A09-E965-EE99-86181B254FDF}"/>
              </a:ext>
            </a:extLst>
          </p:cNvPr>
          <p:cNvPicPr>
            <a:picLocks noChangeAspect="1"/>
          </p:cNvPicPr>
          <p:nvPr/>
        </p:nvPicPr>
        <p:blipFill>
          <a:blip r:embed="rId3"/>
          <a:stretch>
            <a:fillRect/>
          </a:stretch>
        </p:blipFill>
        <p:spPr>
          <a:xfrm>
            <a:off x="853965" y="216288"/>
            <a:ext cx="10271846" cy="2075307"/>
          </a:xfrm>
          <a:prstGeom prst="rect">
            <a:avLst/>
          </a:prstGeom>
        </p:spPr>
      </p:pic>
    </p:spTree>
    <p:extLst>
      <p:ext uri="{BB962C8B-B14F-4D97-AF65-F5344CB8AC3E}">
        <p14:creationId xmlns:p14="http://schemas.microsoft.com/office/powerpoint/2010/main" val="1019213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a:lstStyle/>
          <a:p>
            <a:r>
              <a:rPr lang="en-US" dirty="0"/>
              <a:t>Data Pre-processing</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lvl="0"/>
            <a:fld id="{D76B855D-E9CC-4FF8-AD85-6CDC7B89A0DE}" type="slidenum">
              <a:rPr lang="en-US" noProof="0" smtClean="0"/>
              <a:pPr lvl="0"/>
              <a:t>6</a:t>
            </a:fld>
            <a:endParaRPr lang="en-US" noProof="0" dirty="0"/>
          </a:p>
        </p:txBody>
      </p:sp>
      <p:graphicFrame>
        <p:nvGraphicFramePr>
          <p:cNvPr id="10" name="Table 7">
            <a:extLst>
              <a:ext uri="{FF2B5EF4-FFF2-40B4-BE49-F238E27FC236}">
                <a16:creationId xmlns:a16="http://schemas.microsoft.com/office/drawing/2014/main" id="{3AB77AF4-E457-4DDA-928D-BCE3AB63B152}"/>
              </a:ext>
            </a:extLst>
          </p:cNvPr>
          <p:cNvGraphicFramePr>
            <a:graphicFrameLocks noGrp="1"/>
          </p:cNvGraphicFramePr>
          <p:nvPr>
            <p:ph idx="1"/>
            <p:extLst>
              <p:ext uri="{D42A27DB-BD31-4B8C-83A1-F6EECF244321}">
                <p14:modId xmlns:p14="http://schemas.microsoft.com/office/powerpoint/2010/main" val="1046300014"/>
              </p:ext>
            </p:extLst>
          </p:nvPr>
        </p:nvGraphicFramePr>
        <p:xfrm>
          <a:off x="1862301" y="2057290"/>
          <a:ext cx="8467398" cy="3032760"/>
        </p:xfrm>
        <a:graphic>
          <a:graphicData uri="http://schemas.openxmlformats.org/drawingml/2006/table">
            <a:tbl>
              <a:tblPr firstRow="1">
                <a:tableStyleId>{21E4AEA4-8DFA-4A89-87EB-49C32662AFE0}</a:tableStyleId>
              </a:tblPr>
              <a:tblGrid>
                <a:gridCol w="3086101">
                  <a:extLst>
                    <a:ext uri="{9D8B030D-6E8A-4147-A177-3AD203B41FA5}">
                      <a16:colId xmlns:a16="http://schemas.microsoft.com/office/drawing/2014/main" val="3545702570"/>
                    </a:ext>
                  </a:extLst>
                </a:gridCol>
                <a:gridCol w="5381297">
                  <a:extLst>
                    <a:ext uri="{9D8B030D-6E8A-4147-A177-3AD203B41FA5}">
                      <a16:colId xmlns:a16="http://schemas.microsoft.com/office/drawing/2014/main" val="3871754480"/>
                    </a:ext>
                  </a:extLst>
                </a:gridCol>
              </a:tblGrid>
              <a:tr h="584200">
                <a:tc>
                  <a:txBody>
                    <a:bodyPr/>
                    <a:lstStyle/>
                    <a:p>
                      <a:pPr algn="ctr"/>
                      <a:r>
                        <a:rPr lang="en-US" dirty="0"/>
                        <a:t>Pre-processing Steps </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Example</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pPr algn="ctr"/>
                      <a:r>
                        <a:rPr lang="en-US" dirty="0"/>
                        <a:t>Replace nan values</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err="1"/>
                        <a:t>df</a:t>
                      </a:r>
                      <a:r>
                        <a:rPr lang="en-US" dirty="0"/>
                        <a:t>["</a:t>
                      </a:r>
                      <a:r>
                        <a:rPr lang="en-US" dirty="0" err="1"/>
                        <a:t>Incident_Ward</a:t>
                      </a:r>
                      <a:r>
                        <a:rPr lang="en-US" dirty="0"/>
                        <a:t>"].</a:t>
                      </a:r>
                      <a:r>
                        <a:rPr lang="en-US" dirty="0" err="1"/>
                        <a:t>fillna</a:t>
                      </a:r>
                      <a:r>
                        <a:rPr lang="en-US" dirty="0"/>
                        <a:t>(-1, </a:t>
                      </a:r>
                      <a:r>
                        <a:rPr lang="en-US" dirty="0" err="1"/>
                        <a:t>inplace</a:t>
                      </a:r>
                      <a:r>
                        <a:rPr lang="en-US" dirty="0"/>
                        <a:t>=True)</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pPr algn="ctr"/>
                      <a:r>
                        <a:rPr lang="en-US" dirty="0"/>
                        <a:t>Convert </a:t>
                      </a:r>
                      <a:r>
                        <a:rPr lang="en-US" dirty="0" err="1"/>
                        <a:t>dataframe</a:t>
                      </a:r>
                      <a:r>
                        <a:rPr lang="en-US" dirty="0"/>
                        <a:t> data types to correct type </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err="1"/>
                        <a:t>df</a:t>
                      </a:r>
                      <a:r>
                        <a:rPr lang="en-US" dirty="0"/>
                        <a:t> = </a:t>
                      </a:r>
                      <a:r>
                        <a:rPr lang="en-US" dirty="0" err="1"/>
                        <a:t>df.astype</a:t>
                      </a:r>
                      <a:r>
                        <a:rPr lang="en-US" dirty="0"/>
                        <a:t>({"</a:t>
                      </a:r>
                      <a:r>
                        <a:rPr lang="en-US" dirty="0" err="1"/>
                        <a:t>Area_of_Origin":"string</a:t>
                      </a:r>
                      <a:r>
                        <a:rPr lang="en-US" dirty="0"/>
                        <a:t>”})</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pPr algn="ctr"/>
                      <a:r>
                        <a:rPr lang="en-US" dirty="0"/>
                        <a:t>Refine categorical variables</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err="1"/>
                        <a:t>df</a:t>
                      </a:r>
                      <a:r>
                        <a:rPr lang="en-US" dirty="0"/>
                        <a:t>["</a:t>
                      </a:r>
                      <a:r>
                        <a:rPr lang="en-US" dirty="0" err="1"/>
                        <a:t>Area_of_Origin</a:t>
                      </a:r>
                      <a:r>
                        <a:rPr lang="en-US" dirty="0"/>
                        <a:t>"].</a:t>
                      </a:r>
                      <a:r>
                        <a:rPr lang="en-US" dirty="0" err="1"/>
                        <a:t>nunique</a:t>
                      </a:r>
                      <a:r>
                        <a:rPr lang="en-US" dirty="0"/>
                        <a:t>()</a:t>
                      </a:r>
                    </a:p>
                    <a:p>
                      <a:pPr algn="ctr"/>
                      <a:r>
                        <a:rPr lang="en-US" dirty="0" err="1"/>
                        <a:t>df</a:t>
                      </a:r>
                      <a:r>
                        <a:rPr lang="en-US" dirty="0"/>
                        <a:t>["</a:t>
                      </a:r>
                      <a:r>
                        <a:rPr lang="en-US" dirty="0" err="1"/>
                        <a:t>Area_of_Origin</a:t>
                      </a:r>
                      <a:r>
                        <a:rPr lang="en-US" dirty="0"/>
                        <a:t>"].</a:t>
                      </a:r>
                      <a:r>
                        <a:rPr lang="en-US" dirty="0" err="1"/>
                        <a:t>value_counts</a:t>
                      </a:r>
                      <a:r>
                        <a:rPr lang="en-US" dirty="0"/>
                        <a:t>()</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pPr algn="ctr"/>
                      <a:r>
                        <a:rPr lang="en-US" dirty="0"/>
                        <a:t>Feature Engineering </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err="1"/>
                        <a:t>df</a:t>
                      </a:r>
                      <a:r>
                        <a:rPr lang="en-US" dirty="0"/>
                        <a:t>['Year'] = </a:t>
                      </a:r>
                      <a:r>
                        <a:rPr lang="en-US" dirty="0" err="1"/>
                        <a:t>df</a:t>
                      </a:r>
                      <a:r>
                        <a:rPr lang="en-US" dirty="0"/>
                        <a:t>['</a:t>
                      </a:r>
                      <a:r>
                        <a:rPr lang="en-US" dirty="0" err="1"/>
                        <a:t>TFS_Alarm_Time</a:t>
                      </a:r>
                      <a:r>
                        <a:rPr lang="en-US" dirty="0"/>
                        <a:t>'].</a:t>
                      </a:r>
                      <a:r>
                        <a:rPr lang="en-US" dirty="0" err="1"/>
                        <a:t>dt.year</a:t>
                      </a:r>
                      <a:endParaRPr lang="en-US" dirty="0"/>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252051480"/>
                  </a:ext>
                </a:extLst>
              </a:tr>
            </a:tbl>
          </a:graphicData>
        </a:graphic>
      </p:graphicFrame>
    </p:spTree>
    <p:extLst>
      <p:ext uri="{BB962C8B-B14F-4D97-AF65-F5344CB8AC3E}">
        <p14:creationId xmlns:p14="http://schemas.microsoft.com/office/powerpoint/2010/main" val="3927950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66D39-38F3-520C-96CF-46544CF2BB2B}"/>
              </a:ext>
            </a:extLst>
          </p:cNvPr>
          <p:cNvSpPr>
            <a:spLocks noGrp="1"/>
          </p:cNvSpPr>
          <p:nvPr>
            <p:ph type="title"/>
          </p:nvPr>
        </p:nvSpPr>
        <p:spPr/>
        <p:txBody>
          <a:bodyPr/>
          <a:lstStyle/>
          <a:p>
            <a:r>
              <a:rPr lang="en-US" dirty="0"/>
              <a:t>Research Questions: </a:t>
            </a:r>
          </a:p>
        </p:txBody>
      </p:sp>
      <p:sp>
        <p:nvSpPr>
          <p:cNvPr id="3" name="Content Placeholder 2">
            <a:extLst>
              <a:ext uri="{FF2B5EF4-FFF2-40B4-BE49-F238E27FC236}">
                <a16:creationId xmlns:a16="http://schemas.microsoft.com/office/drawing/2014/main" id="{D9BA296E-1584-F75F-D49D-4A9340BD8BAF}"/>
              </a:ext>
            </a:extLst>
          </p:cNvPr>
          <p:cNvSpPr>
            <a:spLocks noGrp="1"/>
          </p:cNvSpPr>
          <p:nvPr>
            <p:ph idx="1"/>
          </p:nvPr>
        </p:nvSpPr>
        <p:spPr/>
        <p:txBody>
          <a:bodyPr/>
          <a:lstStyle/>
          <a:p>
            <a:r>
              <a:rPr lang="en-US" dirty="0"/>
              <a:t>What are the areas of origin where fires most occur?</a:t>
            </a:r>
          </a:p>
          <a:p>
            <a:r>
              <a:rPr lang="en-US" dirty="0"/>
              <a:t>What are the top determinants (probable cause) of residential fire in Toronto over the 9 years?</a:t>
            </a:r>
          </a:p>
          <a:p>
            <a:r>
              <a:rPr lang="en-US" dirty="0"/>
              <a:t>When do casualties most occur? </a:t>
            </a:r>
          </a:p>
          <a:p>
            <a:r>
              <a:rPr lang="en-US" dirty="0"/>
              <a:t>Correlations between casualties and other factors </a:t>
            </a:r>
          </a:p>
        </p:txBody>
      </p:sp>
      <p:sp>
        <p:nvSpPr>
          <p:cNvPr id="5" name="Slide Number Placeholder 4">
            <a:extLst>
              <a:ext uri="{FF2B5EF4-FFF2-40B4-BE49-F238E27FC236}">
                <a16:creationId xmlns:a16="http://schemas.microsoft.com/office/drawing/2014/main" id="{ECA1907D-3C16-D713-03D5-60A9D1404031}"/>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7</a:t>
            </a:fld>
            <a:endParaRPr lang="en-US" dirty="0">
              <a:solidFill>
                <a:prstClr val="black">
                  <a:tint val="75000"/>
                </a:prstClr>
              </a:solidFill>
            </a:endParaRPr>
          </a:p>
        </p:txBody>
      </p:sp>
    </p:spTree>
    <p:extLst>
      <p:ext uri="{BB962C8B-B14F-4D97-AF65-F5344CB8AC3E}">
        <p14:creationId xmlns:p14="http://schemas.microsoft.com/office/powerpoint/2010/main" val="2405910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3"/>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sz="6000" dirty="0"/>
              <a:t>EDA and Results </a:t>
            </a:r>
            <a:endParaRPr lang="en-US" sz="2400" dirty="0"/>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r>
              <a:rPr lang="en-US" dirty="0"/>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fld id="{D76B855D-E9CC-4FF8-AD85-6CDC7B89A0DE}" type="slidenum">
              <a:rPr lang="en-US" smtClean="0"/>
              <a:pPr/>
              <a:t>8</a:t>
            </a:fld>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6132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1A61E151-396D-E67F-2CDE-5984AAC116CE}"/>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9</a:t>
            </a:fld>
            <a:endParaRPr lang="en-US" dirty="0">
              <a:solidFill>
                <a:prstClr val="black">
                  <a:tint val="75000"/>
                </a:prstClr>
              </a:solidFill>
            </a:endParaRPr>
          </a:p>
        </p:txBody>
      </p:sp>
      <p:pic>
        <p:nvPicPr>
          <p:cNvPr id="12" name="Picture 11">
            <a:extLst>
              <a:ext uri="{FF2B5EF4-FFF2-40B4-BE49-F238E27FC236}">
                <a16:creationId xmlns:a16="http://schemas.microsoft.com/office/drawing/2014/main" id="{F949AEDC-9B35-4B3D-65F3-4AB7A14CBC11}"/>
              </a:ext>
            </a:extLst>
          </p:cNvPr>
          <p:cNvPicPr>
            <a:picLocks noChangeAspect="1"/>
          </p:cNvPicPr>
          <p:nvPr/>
        </p:nvPicPr>
        <p:blipFill>
          <a:blip r:embed="rId3"/>
          <a:stretch>
            <a:fillRect/>
          </a:stretch>
        </p:blipFill>
        <p:spPr>
          <a:xfrm>
            <a:off x="6516414" y="3425047"/>
            <a:ext cx="5675586" cy="3432953"/>
          </a:xfrm>
          <a:prstGeom prst="rect">
            <a:avLst/>
          </a:prstGeom>
        </p:spPr>
      </p:pic>
      <p:sp>
        <p:nvSpPr>
          <p:cNvPr id="13" name="TextBox 12">
            <a:extLst>
              <a:ext uri="{FF2B5EF4-FFF2-40B4-BE49-F238E27FC236}">
                <a16:creationId xmlns:a16="http://schemas.microsoft.com/office/drawing/2014/main" id="{0CAE6997-BDD6-C6FF-9081-AF211484AF2B}"/>
              </a:ext>
            </a:extLst>
          </p:cNvPr>
          <p:cNvSpPr txBox="1"/>
          <p:nvPr/>
        </p:nvSpPr>
        <p:spPr>
          <a:xfrm>
            <a:off x="6096000" y="309797"/>
            <a:ext cx="5658472" cy="2031325"/>
          </a:xfrm>
          <a:prstGeom prst="rect">
            <a:avLst/>
          </a:prstGeom>
          <a:noFill/>
        </p:spPr>
        <p:txBody>
          <a:bodyPr wrap="none" rtlCol="0">
            <a:spAutoFit/>
          </a:bodyPr>
          <a:lstStyle/>
          <a:p>
            <a:r>
              <a:rPr lang="en-US" dirty="0"/>
              <a:t>Number of fire incidents per Toronto’s 6 Boroughs:</a:t>
            </a:r>
            <a:br>
              <a:rPr lang="en-US" dirty="0"/>
            </a:br>
            <a:r>
              <a:rPr lang="en-US" dirty="0"/>
              <a:t>1. Scarborough </a:t>
            </a:r>
          </a:p>
          <a:p>
            <a:r>
              <a:rPr lang="en-US" dirty="0"/>
              <a:t>5. The Junction </a:t>
            </a:r>
            <a:r>
              <a:rPr lang="en-US" sz="1200" dirty="0"/>
              <a:t>(combined with North York in the visualization) </a:t>
            </a:r>
            <a:endParaRPr lang="en-US" dirty="0"/>
          </a:p>
          <a:p>
            <a:r>
              <a:rPr lang="en-US" dirty="0"/>
              <a:t>2. North York</a:t>
            </a:r>
          </a:p>
          <a:p>
            <a:r>
              <a:rPr lang="en-US" dirty="0"/>
              <a:t>3. East York </a:t>
            </a:r>
          </a:p>
          <a:p>
            <a:r>
              <a:rPr lang="en-US" dirty="0"/>
              <a:t>4. Etobicoke</a:t>
            </a:r>
          </a:p>
          <a:p>
            <a:r>
              <a:rPr lang="en-US" dirty="0"/>
              <a:t>6. Old Toronto </a:t>
            </a:r>
          </a:p>
        </p:txBody>
      </p:sp>
      <p:sp>
        <p:nvSpPr>
          <p:cNvPr id="14" name="TextBox 13">
            <a:extLst>
              <a:ext uri="{FF2B5EF4-FFF2-40B4-BE49-F238E27FC236}">
                <a16:creationId xmlns:a16="http://schemas.microsoft.com/office/drawing/2014/main" id="{BEF2CCEA-9CF8-7A0A-BECA-770F8C04755B}"/>
              </a:ext>
            </a:extLst>
          </p:cNvPr>
          <p:cNvSpPr txBox="1"/>
          <p:nvPr/>
        </p:nvSpPr>
        <p:spPr>
          <a:xfrm>
            <a:off x="8979665" y="1463959"/>
            <a:ext cx="2552496" cy="1754326"/>
          </a:xfrm>
          <a:prstGeom prst="rect">
            <a:avLst/>
          </a:prstGeom>
          <a:noFill/>
        </p:spPr>
        <p:txBody>
          <a:bodyPr wrap="square" rtlCol="0">
            <a:spAutoFit/>
          </a:bodyPr>
          <a:lstStyle/>
          <a:p>
            <a:r>
              <a:rPr lang="en-US" dirty="0"/>
              <a:t>Slight decrease in incidents over the last 2 years (2017/2018) but mostly consistent in total count of incidents per Borough </a:t>
            </a:r>
          </a:p>
        </p:txBody>
      </p:sp>
      <p:pic>
        <p:nvPicPr>
          <p:cNvPr id="4" name="Picture 3">
            <a:extLst>
              <a:ext uri="{FF2B5EF4-FFF2-40B4-BE49-F238E27FC236}">
                <a16:creationId xmlns:a16="http://schemas.microsoft.com/office/drawing/2014/main" id="{141AC852-E2A6-28C8-DEAA-2EE6E0F34A6D}"/>
              </a:ext>
            </a:extLst>
          </p:cNvPr>
          <p:cNvPicPr>
            <a:picLocks noChangeAspect="1"/>
          </p:cNvPicPr>
          <p:nvPr/>
        </p:nvPicPr>
        <p:blipFill rotWithShape="1">
          <a:blip r:embed="rId4"/>
          <a:srcRect l="17972" t="25364" r="14931" b="20458"/>
          <a:stretch/>
        </p:blipFill>
        <p:spPr>
          <a:xfrm>
            <a:off x="255491" y="4087581"/>
            <a:ext cx="5420096" cy="2633894"/>
          </a:xfrm>
          <a:prstGeom prst="rect">
            <a:avLst/>
          </a:prstGeom>
        </p:spPr>
      </p:pic>
      <p:pic>
        <p:nvPicPr>
          <p:cNvPr id="6" name="Picture 5">
            <a:extLst>
              <a:ext uri="{FF2B5EF4-FFF2-40B4-BE49-F238E27FC236}">
                <a16:creationId xmlns:a16="http://schemas.microsoft.com/office/drawing/2014/main" id="{E457115E-DA46-2CE6-7797-D23CF01314B4}"/>
              </a:ext>
            </a:extLst>
          </p:cNvPr>
          <p:cNvPicPr>
            <a:picLocks noChangeAspect="1"/>
          </p:cNvPicPr>
          <p:nvPr/>
        </p:nvPicPr>
        <p:blipFill>
          <a:blip r:embed="rId5"/>
          <a:stretch>
            <a:fillRect/>
          </a:stretch>
        </p:blipFill>
        <p:spPr>
          <a:xfrm>
            <a:off x="-15283" y="11755"/>
            <a:ext cx="6111283" cy="3663070"/>
          </a:xfrm>
          <a:prstGeom prst="rect">
            <a:avLst/>
          </a:prstGeom>
        </p:spPr>
      </p:pic>
    </p:spTree>
    <p:extLst>
      <p:ext uri="{BB962C8B-B14F-4D97-AF65-F5344CB8AC3E}">
        <p14:creationId xmlns:p14="http://schemas.microsoft.com/office/powerpoint/2010/main" val="2194031979"/>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613E4D1-157A-4FD3-BF11-7582A03ADF3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BBC4E2F-F3E1-4F05-9206-4E311F2B3D9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3D3D887-4EBB-4786-8316-C89D0BB9706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801</Words>
  <Application>Microsoft Macintosh PowerPoint</Application>
  <PresentationFormat>Widescreen</PresentationFormat>
  <Paragraphs>87</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Avenir Next LT Pro</vt:lpstr>
      <vt:lpstr>Calibri</vt:lpstr>
      <vt:lpstr>Helvetica Neue</vt:lpstr>
      <vt:lpstr>Inter</vt:lpstr>
      <vt:lpstr>Tw Cen MT</vt:lpstr>
      <vt:lpstr>ShapesVTI</vt:lpstr>
      <vt:lpstr>DS8007 Project  Fire Incidents in Toronto 2011-2018</vt:lpstr>
      <vt:lpstr>Agenda</vt:lpstr>
      <vt:lpstr>Introduction</vt:lpstr>
      <vt:lpstr>Data Description and Pre-Processing</vt:lpstr>
      <vt:lpstr>PowerPoint Presentation</vt:lpstr>
      <vt:lpstr>Data Pre-processing</vt:lpstr>
      <vt:lpstr>Research Questions: </vt:lpstr>
      <vt:lpstr>EDA and Results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2020-09-02T01:08:08Z</dcterms:created>
  <dcterms:modified xsi:type="dcterms:W3CDTF">2023-04-18T22:01:48Z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